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37"/>
  </p:notesMasterIdLst>
  <p:sldIdLst>
    <p:sldId id="262" r:id="rId2"/>
    <p:sldId id="284" r:id="rId3"/>
    <p:sldId id="287" r:id="rId4"/>
    <p:sldId id="318" r:id="rId5"/>
    <p:sldId id="320" r:id="rId6"/>
    <p:sldId id="317" r:id="rId7"/>
    <p:sldId id="289" r:id="rId8"/>
    <p:sldId id="290" r:id="rId9"/>
    <p:sldId id="293" r:id="rId10"/>
    <p:sldId id="291" r:id="rId11"/>
    <p:sldId id="282" r:id="rId12"/>
    <p:sldId id="283" r:id="rId13"/>
    <p:sldId id="292" r:id="rId14"/>
    <p:sldId id="294" r:id="rId15"/>
    <p:sldId id="299" r:id="rId16"/>
    <p:sldId id="296" r:id="rId17"/>
    <p:sldId id="298" r:id="rId18"/>
    <p:sldId id="297" r:id="rId19"/>
    <p:sldId id="310" r:id="rId20"/>
    <p:sldId id="311" r:id="rId21"/>
    <p:sldId id="312" r:id="rId22"/>
    <p:sldId id="313" r:id="rId23"/>
    <p:sldId id="314" r:id="rId24"/>
    <p:sldId id="286" r:id="rId25"/>
    <p:sldId id="281" r:id="rId26"/>
    <p:sldId id="300" r:id="rId27"/>
    <p:sldId id="303" r:id="rId28"/>
    <p:sldId id="304" r:id="rId29"/>
    <p:sldId id="305" r:id="rId30"/>
    <p:sldId id="306" r:id="rId31"/>
    <p:sldId id="307" r:id="rId32"/>
    <p:sldId id="308" r:id="rId33"/>
    <p:sldId id="315" r:id="rId34"/>
    <p:sldId id="316" r:id="rId35"/>
    <p:sldId id="309" r:id="rId36"/>
  </p:sldIdLst>
  <p:sldSz cx="9144000" cy="6858000" type="screen4x3"/>
  <p:notesSz cx="6858000" cy="9144000"/>
  <p:custDataLst>
    <p:tags r:id="rId3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62515" autoAdjust="0"/>
  </p:normalViewPr>
  <p:slideViewPr>
    <p:cSldViewPr>
      <p:cViewPr>
        <p:scale>
          <a:sx n="76" d="100"/>
          <a:sy n="76" d="100"/>
        </p:scale>
        <p:origin x="-1794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BA" noProof="0" smtClean="0"/>
              <a:t>Click to edit Master text styles</a:t>
            </a:r>
          </a:p>
          <a:p>
            <a:pPr lvl="1"/>
            <a:r>
              <a:rPr lang="hr-BA" noProof="0" smtClean="0"/>
              <a:t>Second level</a:t>
            </a:r>
          </a:p>
          <a:p>
            <a:pPr lvl="2"/>
            <a:r>
              <a:rPr lang="hr-BA" noProof="0" smtClean="0"/>
              <a:t>Third level</a:t>
            </a:r>
          </a:p>
          <a:p>
            <a:pPr lvl="3"/>
            <a:r>
              <a:rPr lang="hr-BA" noProof="0" smtClean="0"/>
              <a:t>Fourth level</a:t>
            </a:r>
          </a:p>
          <a:p>
            <a:pPr lvl="4"/>
            <a:r>
              <a:rPr lang="hr-BA" noProof="0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B976B3D-E0CC-454A-A8B8-4A2E774FB241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2482001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E12CAA5-3D12-42BB-897B-2BC9F38357BF}" type="slidenum">
              <a:rPr lang="hr-BA" altLang="sr-Latn-RS" sz="1200" smtClean="0"/>
              <a:pPr eaLnBrk="1" hangingPunct="1"/>
              <a:t>1</a:t>
            </a:fld>
            <a:endParaRPr lang="hr-BA" altLang="sr-Latn-RS" sz="12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BA" altLang="sr-Latn-R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7570E-4B58-415A-9464-0AE633ECC876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47685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19EFB-2893-499B-8BCC-7F2099FC25D0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396520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A160A-163B-43F5-BAFA-6BCE7C3171C0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414821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3965B-8715-4A08-A93D-C48CC2B2CA35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247614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37E3A-A7D8-4C4C-81F7-9EF5183BBFD9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134979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C61DD-ED0F-4FC2-845E-F0B02A4FA8D1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401022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7C1B4-9AB1-427E-95DE-D65ACF83B97E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273711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388D1-909A-4786-9185-81746559B062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374481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3AE42-3FB2-4F99-A579-78DB1DE2898A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14527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880F3-BA19-4BDF-AF66-ED44F87E72A5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85362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92B37-59AB-4F58-B142-8234D5BB0B49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63413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BA" altLang="sr-Latn-R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BA" altLang="sr-Latn-RS" smtClean="0"/>
              <a:t>Click to edit Master text styles</a:t>
            </a:r>
          </a:p>
          <a:p>
            <a:pPr lvl="1"/>
            <a:r>
              <a:rPr lang="hr-BA" altLang="sr-Latn-RS" smtClean="0"/>
              <a:t>Second level</a:t>
            </a:r>
          </a:p>
          <a:p>
            <a:pPr lvl="2"/>
            <a:r>
              <a:rPr lang="hr-BA" altLang="sr-Latn-RS" smtClean="0"/>
              <a:t>Third level</a:t>
            </a:r>
          </a:p>
          <a:p>
            <a:pPr lvl="3"/>
            <a:r>
              <a:rPr lang="hr-BA" altLang="sr-Latn-RS" smtClean="0"/>
              <a:t>Fourth level</a:t>
            </a:r>
          </a:p>
          <a:p>
            <a:pPr lvl="4"/>
            <a:r>
              <a:rPr lang="hr-BA" altLang="sr-Latn-RS" smtClean="0"/>
              <a:t>Fifth level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BA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DEFE156-CA69-445A-B44C-AEF56A25531E}" type="slidenum">
              <a:rPr lang="hr-BA"/>
              <a:pPr>
                <a:defRPr/>
              </a:pPr>
              <a:t>‹#›</a:t>
            </a:fld>
            <a:endParaRPr lang="hr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1600200"/>
            <a:ext cx="7924800" cy="2133600"/>
          </a:xfrm>
        </p:spPr>
        <p:txBody>
          <a:bodyPr/>
          <a:lstStyle/>
          <a:p>
            <a:pPr eaLnBrk="1" hangingPunct="1"/>
            <a:r>
              <a:rPr lang="en-US" altLang="sr-Latn-RS" sz="3600" b="1" i="1" smtClean="0">
                <a:latin typeface="Trebuchet MS" pitchFamily="34" charset="0"/>
              </a:rPr>
              <a:t/>
            </a:r>
            <a:br>
              <a:rPr lang="en-US" altLang="sr-Latn-RS" sz="3600" b="1" i="1" smtClean="0">
                <a:latin typeface="Trebuchet MS" pitchFamily="34" charset="0"/>
              </a:rPr>
            </a:br>
            <a:r>
              <a:rPr lang="sr-Cyrl-RS" altLang="sr-Latn-RS" sz="3600" b="1" i="1" smtClean="0">
                <a:solidFill>
                  <a:schemeClr val="tx1"/>
                </a:solidFill>
              </a:rPr>
              <a:t>ПРОФИЛИСАЊЕ ВИСОКОГ СТРУКОВНОГ ОБРАЗОВАЊА И ВЕЗА СА ИНДУСТРИЈОМ</a:t>
            </a:r>
            <a:r>
              <a:rPr lang="sr-Latn-RS" altLang="sr-Latn-RS" sz="3600" b="1" smtClean="0">
                <a:solidFill>
                  <a:schemeClr val="tx1"/>
                </a:solidFill>
              </a:rPr>
              <a:t/>
            </a:r>
            <a:br>
              <a:rPr lang="sr-Latn-RS" altLang="sr-Latn-RS" sz="3600" b="1" smtClean="0">
                <a:solidFill>
                  <a:schemeClr val="tx1"/>
                </a:solidFill>
              </a:rPr>
            </a:br>
            <a:endParaRPr lang="en-US" altLang="sr-Latn-RS" sz="3600" b="1" smtClean="0">
              <a:solidFill>
                <a:schemeClr val="tx1"/>
              </a:solidFill>
            </a:endParaRP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648200"/>
            <a:ext cx="8991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CS" altLang="sr-Latn-RS" sz="2400" i="1" smtClean="0"/>
              <a:t>Ужице, 20.03.201</a:t>
            </a:r>
            <a:r>
              <a:rPr lang="sr-Latn-RS" altLang="sr-Latn-RS" sz="2400" i="1" smtClean="0"/>
              <a:t>5</a:t>
            </a:r>
            <a:r>
              <a:rPr lang="sr-Cyrl-CS" altLang="sr-Latn-RS" sz="2400" i="1" smtClean="0"/>
              <a:t>. године</a:t>
            </a:r>
            <a:endParaRPr lang="en-GB" altLang="sr-Latn-RS" sz="2400" i="1" smtClean="0"/>
          </a:p>
          <a:p>
            <a:pPr eaLnBrk="1" hangingPunct="1">
              <a:lnSpc>
                <a:spcPct val="80000"/>
              </a:lnSpc>
            </a:pPr>
            <a:endParaRPr lang="hr-BA" altLang="sr-Latn-RS" sz="2000" smtClean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762000" y="3886200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sr-Latn-RS" sz="1800" b="1"/>
              <a:t> </a:t>
            </a:r>
            <a:r>
              <a:rPr lang="sr-Cyrl-CS" altLang="sr-Latn-RS" sz="2400" b="1"/>
              <a:t>Дамњан Радосављевић</a:t>
            </a:r>
            <a:endParaRPr lang="hr-BA" altLang="sr-Latn-RS" sz="2400" b="1"/>
          </a:p>
        </p:txBody>
      </p:sp>
      <p:pic>
        <p:nvPicPr>
          <p:cNvPr id="5" name="Picture 4" descr="ec-TEMPUS_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12573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Студент у центру света рада</a:t>
            </a:r>
            <a:endParaRPr lang="sr-Latn-RS" altLang="sr-Latn-RS" sz="360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altLang="sr-Latn-RS" smtClean="0"/>
              <a:t>Пре тога треба ускладити стручна звања са номенклатуром звања у нашој земљи, која не прати профилисано високошколско образовање.</a:t>
            </a:r>
          </a:p>
          <a:p>
            <a:r>
              <a:rPr lang="sr-Cyrl-RS" altLang="sr-Latn-RS" smtClean="0"/>
              <a:t>Мобилност студената и наставника у креирању профилисаног образовања треба да се примењује и да важи у земљи и иностранству.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Стручна пракса</a:t>
            </a:r>
            <a:endParaRPr lang="sr-Latn-RS" altLang="sr-Latn-RS" sz="360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altLang="sr-Latn-RS" smtClean="0"/>
              <a:t>Треба извршити неке измене код Стандарда за акредитацију студијских програма, као нпр. дати већи значај вежбама и ДОН (пракса у лабораторијама школе и стручна пракса код привредних предузећа, јер се ради о струковним школама – где треба да преовлађује стручност код дипломираних студената. </a:t>
            </a:r>
          </a:p>
          <a:p>
            <a:endParaRPr lang="sr-Cyrl-RS" alt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Стручна пракса</a:t>
            </a:r>
            <a:endParaRPr lang="sr-Latn-RS" altLang="sr-Latn-RS" sz="360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altLang="sr-Latn-RS" smtClean="0"/>
              <a:t>До сада је стручна пракса код основних и специјалистичких струковних студија била дефинисана са 45 часова, што је веома мало.</a:t>
            </a:r>
          </a:p>
          <a:p>
            <a:r>
              <a:rPr lang="sr-Cyrl-RS" altLang="sr-Latn-RS" smtClean="0"/>
              <a:t>Код мастер студија Стандарди дефинишу две стручне праксе, у првој и другој години од по 90 часова, укупно 180 часова.  </a:t>
            </a:r>
            <a:endParaRPr lang="sr-Latn-RS" alt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Стручна пракса</a:t>
            </a:r>
            <a:endParaRPr lang="sr-Latn-RS" altLang="sr-Latn-RS" sz="360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sz="2800" smtClean="0"/>
              <a:t>Обављање стручне праксе је обавезан елемент завршног дела студија свих студената Школе. </a:t>
            </a:r>
          </a:p>
          <a:p>
            <a:r>
              <a:rPr lang="sr-Cyrl-CS" sz="2800" smtClean="0"/>
              <a:t>Основни разлог и сврха извођења стручне праксе је да осигура полазницима прилику да унапред упознају и стекну одређено радно искуство. </a:t>
            </a:r>
          </a:p>
          <a:p>
            <a:r>
              <a:rPr lang="sr-Cyrl-CS" sz="2800" smtClean="0"/>
              <a:t>Овај процес омогућава постепени развој и примену знања и вештина у одређеним областима. 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Стручна пракса</a:t>
            </a:r>
            <a:endParaRPr lang="sr-Latn-RS" altLang="sr-Latn-RS" sz="360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sr-Cyrl-CS" sz="2800"/>
              <a:t>Читав процес се заснива на сарадњи полазника, ментора стручне праксе и усмерен је на примену предходно стечених знања током студија. </a:t>
            </a:r>
            <a:endParaRPr lang="en-US" sz="2800"/>
          </a:p>
          <a:p>
            <a:pPr marL="0" indent="0">
              <a:buFontTx/>
              <a:buNone/>
              <a:defRPr/>
            </a:pPr>
            <a:r>
              <a:rPr lang="sr-Cyrl-CS" sz="2800"/>
              <a:t>Основни циљеви обављања стручне праксе су:</a:t>
            </a:r>
            <a:endParaRPr lang="en-US" sz="2800"/>
          </a:p>
          <a:p>
            <a:pPr>
              <a:defRPr/>
            </a:pPr>
            <a:r>
              <a:rPr lang="sr-Cyrl-CS" sz="2800"/>
              <a:t>Обезбедити полазницима прилику да у току обављања стручне праксе обсервирају примену различитих знања у функционирању организације на свим њеним нивоима</a:t>
            </a:r>
            <a:r>
              <a:rPr lang="sr-Cyrl-CS" sz="2800" smtClean="0"/>
              <a:t>;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Стручна пракса</a:t>
            </a:r>
            <a:endParaRPr lang="sr-Latn-RS" altLang="sr-Latn-RS" sz="360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sr-Cyrl-CS" smtClean="0"/>
              <a:t>Основни </a:t>
            </a:r>
            <a:r>
              <a:rPr lang="sr-Cyrl-CS"/>
              <a:t>циљеви обављања стручне праксе су:</a:t>
            </a:r>
            <a:endParaRPr lang="en-US"/>
          </a:p>
          <a:p>
            <a:pPr>
              <a:defRPr/>
            </a:pPr>
            <a:r>
              <a:rPr lang="sr-Cyrl-CS" smtClean="0"/>
              <a:t>Помоћи </a:t>
            </a:r>
            <a:r>
              <a:rPr lang="sr-Cyrl-CS"/>
              <a:t>полазницима у процесу изградње и јачања самопоуздања (нпр. доношење пословних одлука и искориштавање тржишних прилика) кроз употребу знања и вештина стечених током студија</a:t>
            </a:r>
            <a:r>
              <a:rPr lang="sr-Cyrl-CS" smtClean="0"/>
              <a:t>;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Стручна пракса</a:t>
            </a:r>
            <a:endParaRPr lang="sr-Latn-RS" altLang="sr-Latn-RS" sz="360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sz="2800" smtClean="0"/>
              <a:t>Разумевање окружења организације и различитих радних амбијената кроз преузимање свакодневних одговорности за одређене послове;</a:t>
            </a:r>
            <a:endParaRPr lang="en-US" sz="2800" smtClean="0"/>
          </a:p>
          <a:p>
            <a:r>
              <a:rPr lang="sr-Cyrl-CS" sz="2800" smtClean="0"/>
              <a:t>Подржати компаније у процесу одржавања динамике стручне праксе у консултативном смислу. За остварење овог циља неопходна је отвореност менаџмента организације према професионалном развоју полазника.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Стручна пракса</a:t>
            </a:r>
            <a:endParaRPr lang="sr-Latn-RS" altLang="sr-Latn-RS" sz="360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sz="2800" smtClean="0"/>
              <a:t>Осигурати кооперативне тренинге који обезбеђују симултани развој теоретских и практичних знања, што помаже у професионалном развоју будућих профила звања;</a:t>
            </a:r>
            <a:endParaRPr lang="en-US" sz="2800" smtClean="0"/>
          </a:p>
          <a:p>
            <a:r>
              <a:rPr lang="sr-Cyrl-CS" sz="2800" smtClean="0"/>
              <a:t>Пружити полазницима прилику за истраживање и стицање аутентичног радног искуства, што је од изузетне важности за наредну фазу њихове професионалне каријере.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Стручна пракса</a:t>
            </a:r>
            <a:endParaRPr lang="sr-Latn-RS" altLang="sr-Latn-RS" sz="360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sr-Cyrl-CS" sz="2400"/>
              <a:t>Евалуација и </a:t>
            </a:r>
            <a:r>
              <a:rPr lang="sr-Cyrl-CS" sz="2400" smtClean="0"/>
              <a:t>документација</a:t>
            </a:r>
            <a:r>
              <a:rPr lang="sr-Cyrl-CS" sz="2400"/>
              <a:t> </a:t>
            </a:r>
            <a:endParaRPr lang="en-US" sz="2400"/>
          </a:p>
          <a:p>
            <a:pPr>
              <a:defRPr/>
            </a:pPr>
            <a:r>
              <a:rPr lang="sr-Cyrl-CS" sz="2400"/>
              <a:t>Формуларни образац бр. 1. Захтев за обављање стручне </a:t>
            </a:r>
            <a:r>
              <a:rPr lang="sr-Cyrl-CS" sz="2400" smtClean="0"/>
              <a:t>праксе</a:t>
            </a:r>
            <a:endParaRPr lang="sr-Cyrl-CS" sz="2400"/>
          </a:p>
          <a:p>
            <a:pPr>
              <a:defRPr/>
            </a:pPr>
            <a:r>
              <a:rPr lang="sr-Cyrl-CS" sz="2400" smtClean="0"/>
              <a:t>Формуларни </a:t>
            </a:r>
            <a:r>
              <a:rPr lang="sr-Cyrl-CS" sz="2400"/>
              <a:t>образац бр. 2. Писмо препоруке за стручну </a:t>
            </a:r>
            <a:r>
              <a:rPr lang="sr-Cyrl-CS" sz="2400" smtClean="0"/>
              <a:t>праксу</a:t>
            </a:r>
          </a:p>
          <a:p>
            <a:pPr>
              <a:defRPr/>
            </a:pPr>
            <a:r>
              <a:rPr lang="sr-Cyrl-CS" sz="2400" smtClean="0"/>
              <a:t>Формуларни </a:t>
            </a:r>
            <a:r>
              <a:rPr lang="sr-Cyrl-CS" sz="2400"/>
              <a:t>образац бр. 3. Извештај о обављеној стручној </a:t>
            </a:r>
            <a:r>
              <a:rPr lang="sr-Cyrl-CS" sz="2400" smtClean="0"/>
              <a:t>пракси</a:t>
            </a:r>
          </a:p>
          <a:p>
            <a:pPr>
              <a:defRPr/>
            </a:pPr>
            <a:r>
              <a:rPr lang="sr-Cyrl-CS" sz="2400" smtClean="0"/>
              <a:t>Формуларни </a:t>
            </a:r>
            <a:r>
              <a:rPr lang="sr-Cyrl-CS" sz="2400"/>
              <a:t>образац бр. 4. Мишљење </a:t>
            </a:r>
            <a:r>
              <a:rPr lang="sr-Cyrl-CS" sz="2400" smtClean="0"/>
              <a:t>ментора</a:t>
            </a:r>
            <a:endParaRPr lang="en-US" sz="2400"/>
          </a:p>
          <a:p>
            <a:pPr>
              <a:defRPr/>
            </a:pPr>
            <a:r>
              <a:rPr lang="sr-Cyrl-CS" sz="2400"/>
              <a:t>Формуларни образац бр. 5. Потврда о обављеној стручној пракси</a:t>
            </a:r>
            <a:r>
              <a:rPr lang="sr-Cyrl-CS" sz="2000"/>
              <a:t>	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Завршни рад</a:t>
            </a:r>
            <a:endParaRPr lang="sr-Latn-RS" altLang="sr-Latn-RS" sz="360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/>
              <a:t>Завршни рад на </a:t>
            </a:r>
            <a:r>
              <a:rPr lang="sr-Cyrl-RS" sz="2400"/>
              <a:t>МСС </a:t>
            </a:r>
            <a:r>
              <a:rPr lang="sl-SI" sz="2400"/>
              <a:t>је пројекат у којем се решава практични проблем из привредног или јавног сектора, који је прихваћен од стране привредне или јавне институције. </a:t>
            </a:r>
            <a:endParaRPr lang="en-US" sz="2400"/>
          </a:p>
          <a:p>
            <a:r>
              <a:rPr lang="sl-SI" sz="2400"/>
              <a:t>Завршни рад се ради у привредној или јавној институцији са којом високошколска установа има уговор.</a:t>
            </a:r>
            <a:endParaRPr lang="en-US" sz="2400"/>
          </a:p>
          <a:p>
            <a:r>
              <a:rPr lang="sl-SI" sz="2400"/>
              <a:t>Члан комисије за одбрану завршног рада је представник институције у којој кандидат реализује завршни рад.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223052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Студент у центру света рада</a:t>
            </a:r>
            <a:endParaRPr lang="sr-Latn-RS" altLang="sr-Latn-RS" sz="360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sr-Cyrl-RS" altLang="sr-Latn-RS" smtClean="0"/>
              <a:t>Циљ семинара је остваривање сарадње образовања са привредом.</a:t>
            </a:r>
          </a:p>
          <a:p>
            <a:pPr lvl="0"/>
            <a:r>
              <a:rPr lang="sr-Cyrl-RS" sz="2800"/>
              <a:t>Студент у центру света рада</a:t>
            </a:r>
            <a:endParaRPr lang="en-US" sz="2800"/>
          </a:p>
          <a:p>
            <a:pPr lvl="0"/>
            <a:r>
              <a:rPr lang="sr-Cyrl-RS" sz="2800"/>
              <a:t>Стручна пракса</a:t>
            </a:r>
            <a:endParaRPr lang="en-US" sz="2800"/>
          </a:p>
          <a:p>
            <a:pPr lvl="0"/>
            <a:r>
              <a:rPr lang="sr-Cyrl-RS" sz="2800"/>
              <a:t>Завршни рад</a:t>
            </a:r>
            <a:endParaRPr lang="en-US" sz="2800"/>
          </a:p>
          <a:p>
            <a:pPr lvl="0"/>
            <a:r>
              <a:rPr lang="sr-Cyrl-RS" sz="2800"/>
              <a:t>Наставно </a:t>
            </a:r>
            <a:r>
              <a:rPr lang="sr-Cyrl-RS" sz="2800" smtClean="0"/>
              <a:t>особље</a:t>
            </a:r>
            <a:endParaRPr lang="en-US" sz="2800" smtClean="0"/>
          </a:p>
          <a:p>
            <a:pPr lvl="0"/>
            <a:r>
              <a:rPr lang="sr-Cyrl-RS" sz="2800" smtClean="0"/>
              <a:t>Научно истраживачки рад</a:t>
            </a:r>
            <a:endParaRPr lang="en-US" sz="2800" smtClean="0"/>
          </a:p>
          <a:p>
            <a:pPr lvl="0"/>
            <a:r>
              <a:rPr lang="sr-Cyrl-RS" sz="2800" smtClean="0"/>
              <a:t>Систем </a:t>
            </a:r>
            <a:r>
              <a:rPr lang="sr-Cyrl-RS" sz="2800"/>
              <a:t>образовања у нашој земљи</a:t>
            </a:r>
            <a:endParaRPr lang="en-US" sz="2800"/>
          </a:p>
          <a:p>
            <a:pPr lvl="0"/>
            <a:r>
              <a:rPr lang="sr-Cyrl-RS" sz="2800"/>
              <a:t>Акредитовани студијски програми у нашој школи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Наставно особље</a:t>
            </a:r>
            <a:endParaRPr lang="sr-Latn-RS" altLang="sr-Latn-RS" sz="360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400"/>
              <a:t>За реализацију студијских програма </a:t>
            </a:r>
            <a:r>
              <a:rPr lang="sr-Cyrl-RS" sz="2400"/>
              <a:t>МСС</a:t>
            </a:r>
            <a:r>
              <a:rPr lang="sr-Latn-RS" sz="2400"/>
              <a:t>, изузев у пољу уметности, сви наставници изузев наставника страних језика и вештина морају имати звање доктора наука.</a:t>
            </a:r>
            <a:endParaRPr lang="en-US" sz="2400"/>
          </a:p>
          <a:p>
            <a:r>
              <a:rPr lang="sr-Latn-RS" sz="2400"/>
              <a:t>Наставник који учествује у реализацији мастер струковних студија осим референци наводи податке о учешћу у научним, истраживачким, уметничким, комерцијалним и стручним пројектима реализованим у сарадњи са привредом.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265300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Наставно особље</a:t>
            </a:r>
            <a:endParaRPr lang="sr-Latn-RS" altLang="sr-Latn-RS" sz="360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/>
              <a:t>У документацији за акредитацију студијских програма </a:t>
            </a:r>
            <a:r>
              <a:rPr lang="sr-Cyrl-RS" sz="2400"/>
              <a:t>МСС</a:t>
            </a:r>
            <a:r>
              <a:rPr lang="sl-SI" sz="2400"/>
              <a:t>, активна настава на појединачном предмету се дели на највише четири категорије: 1. предавања, 2. вежбе, 3. практични истраживачки рад (ПИР) и 4. други облици активне наставе, који се бројчано изра</a:t>
            </a:r>
            <a:r>
              <a:rPr lang="sr-Latn-RS" sz="2400"/>
              <a:t>ж</a:t>
            </a:r>
            <a:r>
              <a:rPr lang="sl-SI" sz="2400"/>
              <a:t>авају као часови</a:t>
            </a:r>
            <a:r>
              <a:rPr lang="sl-SI" sz="2400" i="1"/>
              <a:t>.  </a:t>
            </a:r>
            <a:endParaRPr lang="en-US" sz="2400"/>
          </a:p>
          <a:p>
            <a:r>
              <a:rPr lang="sl-SI" sz="2400"/>
              <a:t>Од минималног броја часова активне наставе (600 часова на годишњем нивоу) на завршној години студијског програма мастер академских студија, мастер струковних студија и интегрисаних академских студија минимално 50% треба да буду часови предавања и вежби.  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322443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Наставно особље</a:t>
            </a:r>
            <a:endParaRPr lang="sr-Latn-RS" altLang="sr-Latn-RS" sz="360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/>
              <a:t>ПИР може бити предвиђен у оквиру неког предмета и у том случају се оптерећење приписује наставницима на том предмету, или као самосталан предмет у функцији израде завршног рада, када се оптерећење приписује свим наставницима на студијском програму. У оба случаја оптерећење се рачуна као број часова ПИР на недељном нивоу подељен са 2.    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54203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Научно истраживачки рад</a:t>
            </a:r>
            <a:endParaRPr lang="sr-Latn-RS" altLang="sr-Latn-RS" sz="360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800"/>
              <a:t>Високошколска установа – Академија струковних студија непрекидно осмишљава, припрема и реализује научноистраживачке и уметничке, стручне и друге врсте програма, као и националне и међународне пројекте а посебно пројекте уговорене са привредним предузећима или јавним установама.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xmlns="" val="306523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Систем образовања у нашој земљи</a:t>
            </a:r>
            <a:endParaRPr lang="sr-Latn-RS" altLang="sr-Latn-RS" sz="3600" smtClean="0"/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099" t="20744" r="24867" b="24202"/>
          <a:stretch>
            <a:fillRect/>
          </a:stretch>
        </p:blipFill>
        <p:spPr bwMode="auto">
          <a:xfrm>
            <a:off x="1324627" y="1371600"/>
            <a:ext cx="6705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2800" smtClean="0"/>
              <a:t>Акредитовани студијски програми</a:t>
            </a:r>
            <a:br>
              <a:rPr lang="sr-Cyrl-RS" altLang="sr-Latn-RS" sz="2800" smtClean="0"/>
            </a:br>
            <a:r>
              <a:rPr lang="sr-Cyrl-RS" altLang="sr-Latn-RS" sz="2800" smtClean="0"/>
              <a:t>ОСС Основне струковне студије</a:t>
            </a:r>
            <a:endParaRPr lang="sr-Latn-RS" altLang="sr-Latn-RS" sz="280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1524000"/>
          <a:ext cx="8229600" cy="1524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428"/>
                <a:gridCol w="4852172"/>
              </a:tblGrid>
              <a:tr h="3810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Назив високошколске установе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ВИСОКА ПОСЛОВНО-ТЕХНИЧКА ШКОЛА СТРУКОВНИХ СТУДИЈА У УЖИЦУ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Назив студијског </a:t>
                      </a:r>
                      <a:r>
                        <a:rPr lang="en-US" sz="1000" baseline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smtClean="0">
                          <a:solidFill>
                            <a:schemeClr val="tx1"/>
                          </a:solidFill>
                          <a:effectLst/>
                        </a:rPr>
                        <a:t>програма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Грађевинско инжењерство - општи смер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Поље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Техничко-технолошко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Тип програма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основне струковне студије (ОСС)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Организација студија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семестри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Дужина студија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Број студената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3429000"/>
          <a:ext cx="8229600" cy="19081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428"/>
                <a:gridCol w="4852172"/>
              </a:tblGrid>
              <a:tr h="304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Назив високошколске установе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ВИСОКА ПОСЛОВНО-ТЕХНИЧКА ШКОЛА СТРУКОВНИХ СТУДИЈА У УЖИЦУ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Назив студијског програма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Информационе технологије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Поље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Техничко-технолошко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Тип програма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основне струковне студије (ОСС)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Организација студија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семестри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Дужина студија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Број студената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>
                          <a:solidFill>
                            <a:schemeClr val="tx1"/>
                          </a:solidFill>
                          <a:effectLst/>
                        </a:rPr>
                        <a:t>Модул</a:t>
                      </a: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 1: ИТ Информациони системи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>
                          <a:solidFill>
                            <a:schemeClr val="tx1"/>
                          </a:solidFill>
                          <a:effectLst/>
                        </a:rPr>
                        <a:t>Модул 2: </a:t>
                      </a: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ИТ Мултимедија и дигитална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телевизија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2800"/>
              <a:t>Акредитовани студијски програми</a:t>
            </a:r>
            <a:br>
              <a:rPr lang="sr-Cyrl-RS" altLang="sr-Latn-RS" sz="2800"/>
            </a:br>
            <a:r>
              <a:rPr lang="sr-Cyrl-RS" altLang="sr-Latn-RS" sz="2800"/>
              <a:t>ОСС Основне струковне студије</a:t>
            </a:r>
            <a:endParaRPr lang="sr-Latn-RS" altLang="sr-Latn-RS" sz="280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9600" y="1524000"/>
          <a:ext cx="8229600" cy="17430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428"/>
                <a:gridCol w="4852172"/>
              </a:tblGrid>
              <a:tr h="269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високошколске установе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ВИСОКА ПОСЛОВНО-ТЕХНИЧКА ШКОЛА СТРУКОВНИХ СТУДИЈА У УЖИЦУ 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студијског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Машинство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Поље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Техничко-технолошко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Тип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основне струковне студије (ОСС)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Организација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семестри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Дужина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Број студената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Модул</a:t>
                      </a: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 1: </a:t>
                      </a: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Производно машинство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Модул 2: Термотехника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3505200"/>
          <a:ext cx="8229600" cy="1508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428"/>
                <a:gridCol w="4852172"/>
              </a:tblGrid>
              <a:tr h="269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Назив високошколске установе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ВИСОКА ПОСЛОВНО-ТЕХНИЧКА ШКОЛА СТРУКОВНИХ СТУДИЈА У УЖИЦУ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Назив студијског програма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Инжењерство заштите животне средине 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Поље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Техничко-технолошко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Тип програма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основне струковне студије (ОСС)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Организација студија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семестри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Дужина студија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Број студената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2800"/>
              <a:t>Акредитовани студијски програми</a:t>
            </a:r>
            <a:r>
              <a:rPr lang="sr-Cyrl-RS" altLang="sr-Latn-RS" sz="2800" smtClean="0"/>
              <a:t/>
            </a:r>
            <a:br>
              <a:rPr lang="sr-Cyrl-RS" altLang="sr-Latn-RS" sz="2800" smtClean="0"/>
            </a:br>
            <a:r>
              <a:rPr lang="sr-Cyrl-RS" altLang="sr-Latn-RS" sz="2800" smtClean="0"/>
              <a:t>ОСС Основне струковне студије</a:t>
            </a:r>
            <a:endParaRPr lang="sr-Latn-RS" altLang="sr-Latn-RS" sz="280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1600200"/>
          <a:ext cx="8229600" cy="1371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428"/>
                <a:gridCol w="4852172"/>
              </a:tblGrid>
              <a:tr h="3047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високошколске установе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ВИСОКА ПОСЛОВНО-ТЕХНИЧКА ШКОЛА СТРУКОВНИХ СТУДИЈА У УЖИЦУ 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студијског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Mенаџмент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Поље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Друштвено-хуманистичко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0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Тип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основне струковне студије (ОСС)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Организација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семестри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Дужина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Број студената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3733800"/>
          <a:ext cx="8229600" cy="1438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428"/>
                <a:gridCol w="4852172"/>
              </a:tblGrid>
              <a:tr h="3047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високошколске установе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ВИСОКА ПОСЛОВНО-ТЕХНИЧКА ШКОЛА СТРУКОВНИХ СТУДИЈА У УЖИЦУ 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студијског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Mенаџмент у Крагујевцу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9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Поље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Друштвено-хуманистичко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9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Тип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основне струковне студије (ОСС)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Организација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семестри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Дужина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Број студената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2800"/>
              <a:t>Акредитовани студијски програми</a:t>
            </a:r>
            <a:r>
              <a:rPr lang="sr-Cyrl-RS" altLang="sr-Latn-RS" sz="2800" smtClean="0"/>
              <a:t/>
            </a:r>
            <a:br>
              <a:rPr lang="sr-Cyrl-RS" altLang="sr-Latn-RS" sz="2800" smtClean="0"/>
            </a:br>
            <a:r>
              <a:rPr lang="sr-Cyrl-RS" altLang="sr-Latn-RS" sz="2800" smtClean="0"/>
              <a:t>ОСС Основне струковне студије</a:t>
            </a:r>
            <a:endParaRPr lang="sr-Latn-RS" altLang="sr-Latn-RS" sz="280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9600" y="1600200"/>
          <a:ext cx="8229600" cy="1509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428"/>
                <a:gridCol w="4852172"/>
              </a:tblGrid>
              <a:tr h="304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високошколске установе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ВИСОКА ПОСЛОВНО-ТЕХНИЧКА ШКОЛА СТРУКОВНИХ СТУДИЈА У УЖИЦУ 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студијског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Рачуноводство и ревизија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Поље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Друштвено-хуманистичко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Тип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основне струковне студије (ОСС)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Организација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семестри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Дужина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Број студената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3276600"/>
          <a:ext cx="8229600" cy="1508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428"/>
                <a:gridCol w="4852172"/>
              </a:tblGrid>
              <a:tr h="269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високошколске установе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ВИСОКА ПОСЛОВНО-ТЕХНИЧКА ШКОЛА СТРУКОВНИХ СТУДИЈА У УЖИЦУ 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студијског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Tуризам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Поље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Друштвено-хуманистичко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Тип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основне струковне студије (ОСС)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Организација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семестри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Дужина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Број студената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59" name="Title 1"/>
          <p:cNvSpPr txBox="1">
            <a:spLocks/>
          </p:cNvSpPr>
          <p:nvPr/>
        </p:nvSpPr>
        <p:spPr bwMode="auto">
          <a:xfrm>
            <a:off x="604838" y="4876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sr-Cyrl-RS" altLang="sr-Latn-RS" sz="2400">
                <a:solidFill>
                  <a:schemeClr val="tx2"/>
                </a:solidFill>
              </a:rPr>
              <a:t>Број студената на основним струковним студијама:</a:t>
            </a:r>
          </a:p>
          <a:p>
            <a:pPr algn="ctr"/>
            <a:r>
              <a:rPr lang="sr-Cyrl-RS" altLang="sr-Latn-RS" sz="2400">
                <a:solidFill>
                  <a:schemeClr val="tx2"/>
                </a:solidFill>
              </a:rPr>
              <a:t>507</a:t>
            </a:r>
            <a:r>
              <a:rPr lang="en-US" altLang="sr-Latn-RS" sz="2400">
                <a:solidFill>
                  <a:schemeClr val="tx2"/>
                </a:solidFill>
              </a:rPr>
              <a:t>x 3 </a:t>
            </a:r>
            <a:r>
              <a:rPr lang="sr-Cyrl-RS" altLang="sr-Latn-RS" sz="2400">
                <a:solidFill>
                  <a:schemeClr val="tx2"/>
                </a:solidFill>
              </a:rPr>
              <a:t>године</a:t>
            </a:r>
            <a:r>
              <a:rPr lang="en-US" altLang="sr-Latn-RS" sz="2400">
                <a:solidFill>
                  <a:schemeClr val="tx2"/>
                </a:solidFill>
              </a:rPr>
              <a:t>= 1521</a:t>
            </a:r>
            <a:r>
              <a:rPr lang="sr-Cyrl-RS" altLang="sr-Latn-RS" sz="2400">
                <a:solidFill>
                  <a:schemeClr val="tx2"/>
                </a:solidFill>
              </a:rPr>
              <a:t> </a:t>
            </a:r>
            <a:endParaRPr lang="sr-Latn-RS" altLang="sr-Latn-R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2800"/>
              <a:t>Акредитовани студијски програми</a:t>
            </a:r>
            <a:r>
              <a:rPr lang="sr-Cyrl-RS" altLang="sr-Latn-RS" sz="2800" smtClean="0"/>
              <a:t/>
            </a:r>
            <a:br>
              <a:rPr lang="sr-Cyrl-RS" altLang="sr-Latn-RS" sz="2800" smtClean="0"/>
            </a:br>
            <a:r>
              <a:rPr lang="sr-Cyrl-RS" altLang="sr-Latn-RS" sz="2800" smtClean="0"/>
              <a:t>ССС Специјалистичке струковне студије</a:t>
            </a:r>
            <a:endParaRPr lang="sr-Latn-RS" altLang="sr-Latn-RS" sz="280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1600200"/>
          <a:ext cx="8229600" cy="1517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428"/>
                <a:gridCol w="4852172"/>
              </a:tblGrid>
              <a:tr h="269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високошколске установе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ВИСОКА ПОСЛОВНО-ТЕХНИЧКА ШКОЛА СТРУКОВНИХ СТУДИЈА У УЖИЦУ 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студијског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Безбедност и здравље на раду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Поље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Техничко-технолошко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Тип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специјалистичке струковне студије (ССС)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Организација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семестри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Дужина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Број студената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3733800"/>
          <a:ext cx="8229600" cy="1500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428"/>
                <a:gridCol w="4852172"/>
              </a:tblGrid>
              <a:tr h="304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високошколске установе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ВИСОКА ПОСЛОВНО-ТЕХНИЧКА ШКОЛА СТРУКОВНИХ СТУДИЈА У УЖИЦУ 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0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студијског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Грађевинско инжињерство - општи смер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Поље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Техничко-технолошко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Тип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специјалистичке струковне студије (ССС)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Организација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семестри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Дужина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Број студената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Студент у центру света рада</a:t>
            </a:r>
            <a:endParaRPr lang="sr-Latn-RS" altLang="sr-Latn-RS" sz="360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z="2800"/>
              <a:t>Високошколске установе са посебном пажњом треба да развијају методе и </a:t>
            </a:r>
            <a:r>
              <a:rPr lang="sr-Cyrl-RS" sz="2800" smtClean="0"/>
              <a:t>прецизно</a:t>
            </a:r>
            <a:r>
              <a:rPr lang="en-US" sz="2800"/>
              <a:t> </a:t>
            </a:r>
            <a:r>
              <a:rPr lang="sr-Cyrl-RS" sz="2800" smtClean="0"/>
              <a:t>мере </a:t>
            </a:r>
            <a:r>
              <a:rPr lang="sr-Cyrl-RS" sz="2800"/>
              <a:t>исходе учења својих студената. </a:t>
            </a:r>
            <a:endParaRPr lang="en-US" sz="2800" smtClean="0"/>
          </a:p>
          <a:p>
            <a:r>
              <a:rPr lang="sr-Cyrl-RS" sz="2800" smtClean="0"/>
              <a:t>При </a:t>
            </a:r>
            <a:r>
              <a:rPr lang="sr-Cyrl-RS" sz="2800"/>
              <a:t>томе је потребно да у свим струкама и профилима у којима образују студенте међусобно интензивно сарађују, као и да развијају добру комуникацију са послодавцима</a:t>
            </a:r>
            <a:r>
              <a:rPr lang="en-US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2800"/>
              <a:t>Акредитовани студијски програми</a:t>
            </a:r>
            <a:r>
              <a:rPr lang="sr-Cyrl-RS" altLang="sr-Latn-RS" sz="2800" smtClean="0"/>
              <a:t/>
            </a:r>
            <a:br>
              <a:rPr lang="sr-Cyrl-RS" altLang="sr-Latn-RS" sz="2800" smtClean="0"/>
            </a:br>
            <a:r>
              <a:rPr lang="sr-Cyrl-RS" altLang="sr-Latn-RS" sz="2800" smtClean="0"/>
              <a:t>ССС Специјалистичке струковне студије</a:t>
            </a:r>
            <a:endParaRPr lang="sr-Latn-RS" altLang="sr-Latn-RS" sz="280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1752600"/>
          <a:ext cx="8229600" cy="15081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428"/>
                <a:gridCol w="4852172"/>
              </a:tblGrid>
              <a:tr h="304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високошколске установе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ВИСОКА ПОСЛОВНО-ТЕХНИЧКА ШКОЛА СТРУКОВНИХ СТУДИЈА У УЖИЦУ 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студијског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Информационе технологије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Поље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Техничко-технолошко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Тип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специјалистичке струковне студије (ССС)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Организација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семестри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Дужина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Број студената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3733800"/>
          <a:ext cx="8229600" cy="1530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428"/>
                <a:gridCol w="4852172"/>
              </a:tblGrid>
              <a:tr h="304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високошколске установе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ВИСОКА ПОСЛОВНО-ТЕХНИЧКА ШКОЛА СТРУКОВНИХ СТУДИЈА У УЖИЦУ 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студијског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Инжењерство заштите животне средине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Поље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Техничко-технолошко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Тип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специјалистичке струковне студије (ССС)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Организација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семестри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Дужина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Број студената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2800"/>
              <a:t>Акредитовани студијски програми</a:t>
            </a:r>
            <a:r>
              <a:rPr lang="sr-Cyrl-RS" altLang="sr-Latn-RS" sz="2800" smtClean="0"/>
              <a:t/>
            </a:r>
            <a:br>
              <a:rPr lang="sr-Cyrl-RS" altLang="sr-Latn-RS" sz="2800" smtClean="0"/>
            </a:br>
            <a:r>
              <a:rPr lang="sr-Cyrl-RS" altLang="sr-Latn-RS" sz="2800" smtClean="0"/>
              <a:t>ССС Специјалистичке струковне студије</a:t>
            </a:r>
            <a:endParaRPr lang="sr-Latn-RS" altLang="sr-Latn-RS" sz="280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1600200"/>
          <a:ext cx="8229600" cy="1766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428"/>
                <a:gridCol w="4852172"/>
              </a:tblGrid>
              <a:tr h="304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високошколске установе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ВИСОКА ПОСЛОВНО-ТЕХНИЧКА ШКОЛА СТРУКОВНИХ СТУДИЈА У УЖИЦУ 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студијског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Машинство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Поље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Техничко-технолошко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Тип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специјалистичке струковне студије (ССС)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Организација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семестри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8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Дужина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Број студената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Модул</a:t>
                      </a: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 1: </a:t>
                      </a: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Производно машинство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Модул 2: Термотехника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3657600"/>
          <a:ext cx="8229600" cy="1419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428"/>
                <a:gridCol w="4852172"/>
              </a:tblGrid>
              <a:tr h="269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високошколске установе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ВИСОКА ПОСЛОВНО-ТЕХНИЧКА ШКОЛА СТРУКОВНИХ СТУДИЈА У УЖИЦУ 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4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студијског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Mенаџмент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Поље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Друштвено-хуманистичко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Тип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специјалистичке струковне студије (ССС)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Организација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семестри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Дужина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Број студената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2800"/>
              <a:t>Акредитовани студијски програми</a:t>
            </a:r>
            <a:r>
              <a:rPr lang="sr-Cyrl-RS" altLang="sr-Latn-RS" sz="2800" smtClean="0"/>
              <a:t/>
            </a:r>
            <a:br>
              <a:rPr lang="sr-Cyrl-RS" altLang="sr-Latn-RS" sz="2800" smtClean="0"/>
            </a:br>
            <a:r>
              <a:rPr lang="sr-Cyrl-RS" altLang="sr-Latn-RS" sz="2800" smtClean="0"/>
              <a:t>ССС Специјалистичке струковне студије</a:t>
            </a:r>
            <a:endParaRPr lang="sr-Latn-RS" altLang="sr-Latn-RS" sz="280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1600200"/>
          <a:ext cx="8229600" cy="1949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428"/>
                <a:gridCol w="4852172"/>
              </a:tblGrid>
              <a:tr h="3048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високошколске установе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ВИСОКА ПОСЛОВНО-ТЕХНИЧКА ШКОЛА СТРУКОВНИХ СТУДИЈА У УЖИЦУ 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Назив студијског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Tуризам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Поље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Друштвено-хуманистичко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Тип програма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специјалистичке струковне студије (ССС)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Организација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семестри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Дужина студија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7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Број студената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Модул</a:t>
                      </a:r>
                      <a:r>
                        <a:rPr lang="en-US" sz="1000" b="1">
                          <a:solidFill>
                            <a:schemeClr val="tx1"/>
                          </a:solidFill>
                          <a:effectLst/>
                        </a:rPr>
                        <a:t> 1: 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Менаџмент туристичке дестинације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Модул 2: Екотуризам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RS" sz="1000" b="1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29" name="Title 1"/>
          <p:cNvSpPr txBox="1">
            <a:spLocks/>
          </p:cNvSpPr>
          <p:nvPr/>
        </p:nvSpPr>
        <p:spPr bwMode="auto">
          <a:xfrm>
            <a:off x="614363" y="3657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sr-Cyrl-RS" altLang="sr-Latn-RS" sz="2400">
                <a:solidFill>
                  <a:schemeClr val="tx2"/>
                </a:solidFill>
              </a:rPr>
              <a:t>Број студената на специјалистичким струковним студијама: 260</a:t>
            </a:r>
            <a:r>
              <a:rPr lang="en-US" altLang="sr-Latn-RS" sz="2400">
                <a:solidFill>
                  <a:schemeClr val="tx2"/>
                </a:solidFill>
              </a:rPr>
              <a:t>x1</a:t>
            </a:r>
            <a:r>
              <a:rPr lang="sr-Cyrl-RS" altLang="sr-Latn-RS" sz="2400">
                <a:solidFill>
                  <a:schemeClr val="tx2"/>
                </a:solidFill>
              </a:rPr>
              <a:t>године </a:t>
            </a:r>
            <a:r>
              <a:rPr lang="en-US" altLang="sr-Latn-RS" sz="2400">
                <a:solidFill>
                  <a:schemeClr val="tx2"/>
                </a:solidFill>
              </a:rPr>
              <a:t>=260</a:t>
            </a:r>
            <a:r>
              <a:rPr lang="sr-Cyrl-RS" altLang="sr-Latn-RS" sz="2400">
                <a:solidFill>
                  <a:schemeClr val="tx2"/>
                </a:solidFill>
              </a:rPr>
              <a:t> </a:t>
            </a:r>
            <a:endParaRPr lang="sr-Latn-RS" altLang="sr-Latn-RS" sz="2400">
              <a:solidFill>
                <a:schemeClr val="tx2"/>
              </a:solidFill>
            </a:endParaRPr>
          </a:p>
        </p:txBody>
      </p:sp>
      <p:sp>
        <p:nvSpPr>
          <p:cNvPr id="25630" name="Title 1"/>
          <p:cNvSpPr txBox="1">
            <a:spLocks/>
          </p:cNvSpPr>
          <p:nvPr/>
        </p:nvSpPr>
        <p:spPr bwMode="auto">
          <a:xfrm>
            <a:off x="609600" y="4648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sr-Cyrl-RS" altLang="sr-Latn-RS" sz="2400">
                <a:solidFill>
                  <a:schemeClr val="tx2"/>
                </a:solidFill>
              </a:rPr>
              <a:t>Укупан број студената на основним и специјалистичким струковним студијама у нашој школи: 1781</a:t>
            </a:r>
            <a:endParaRPr lang="sr-Latn-RS" altLang="sr-Latn-R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2800" smtClean="0"/>
              <a:t>Закључци</a:t>
            </a:r>
            <a:endParaRPr lang="sr-Latn-RS" altLang="sr-Latn-RS" sz="2800" smtClean="0"/>
          </a:p>
        </p:txBody>
      </p:sp>
      <p:sp>
        <p:nvSpPr>
          <p:cNvPr id="25629" name="Title 1"/>
          <p:cNvSpPr txBox="1">
            <a:spLocks/>
          </p:cNvSpPr>
          <p:nvPr/>
        </p:nvSpPr>
        <p:spPr bwMode="auto">
          <a:xfrm>
            <a:off x="685800" y="1295400"/>
            <a:ext cx="8229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400" smtClean="0"/>
              <a:t>Студент треба да буде у центру свету рада.</a:t>
            </a:r>
          </a:p>
          <a:p>
            <a:r>
              <a:rPr lang="ru-RU" sz="2400" smtClean="0"/>
              <a:t>Високе </a:t>
            </a:r>
            <a:r>
              <a:rPr lang="ru-RU" sz="2400"/>
              <a:t>струковне школе имају велики значај и улогу сарадње привреде и образовања</a:t>
            </a:r>
            <a:r>
              <a:rPr lang="ru-RU" sz="2400" smtClean="0"/>
              <a:t>.</a:t>
            </a:r>
          </a:p>
          <a:p>
            <a:r>
              <a:rPr lang="ru-RU" sz="2400"/>
              <a:t>Интерес државе Србије је да види на делу како може боље да се сарађује са привредом</a:t>
            </a:r>
            <a:r>
              <a:rPr lang="ru-RU" sz="2400" smtClean="0"/>
              <a:t>.</a:t>
            </a:r>
          </a:p>
          <a:p>
            <a:r>
              <a:rPr lang="ru-RU" sz="2400"/>
              <a:t>Високе струковне школе су оне које сарадњу са привредом и о приватно-јавном партнерству, треба да преточе у пример добре праксе за све студијске програме</a:t>
            </a:r>
            <a:r>
              <a:rPr lang="ru-RU" sz="2400" smtClean="0"/>
              <a:t>.</a:t>
            </a:r>
          </a:p>
          <a:p>
            <a:r>
              <a:rPr lang="sr-Cyrl-RS" sz="2400"/>
              <a:t>Циљне групе: Привреда и Високе струковне школе треба да дефинишу стандарде за односе и успостављање студирања, према потребама тржишта</a:t>
            </a:r>
            <a:r>
              <a:rPr lang="sr-Cyrl-RS" sz="2400" smtClean="0"/>
              <a:t>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65030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2800" smtClean="0"/>
              <a:t>Закључци</a:t>
            </a:r>
            <a:endParaRPr lang="sr-Latn-RS" altLang="sr-Latn-RS" sz="2800" smtClean="0"/>
          </a:p>
        </p:txBody>
      </p:sp>
      <p:sp>
        <p:nvSpPr>
          <p:cNvPr id="25629" name="Title 1"/>
          <p:cNvSpPr txBox="1">
            <a:spLocks/>
          </p:cNvSpPr>
          <p:nvPr/>
        </p:nvSpPr>
        <p:spPr bwMode="auto">
          <a:xfrm>
            <a:off x="685800" y="1295400"/>
            <a:ext cx="8229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sl-SI" sz="2400"/>
              <a:t>Високошколска установа </a:t>
            </a:r>
            <a:r>
              <a:rPr lang="sr-Cyrl-RS" sz="2400" smtClean="0"/>
              <a:t>и Привреда, треба </a:t>
            </a:r>
            <a:r>
              <a:rPr lang="sl-SI" sz="2400" smtClean="0"/>
              <a:t>непрекидно </a:t>
            </a:r>
            <a:r>
              <a:rPr lang="sr-Cyrl-RS" sz="2400" smtClean="0"/>
              <a:t>да </a:t>
            </a:r>
            <a:r>
              <a:rPr lang="sl-SI" sz="2400" smtClean="0"/>
              <a:t>осмишљава</a:t>
            </a:r>
            <a:r>
              <a:rPr lang="sl-SI" sz="2400"/>
              <a:t>, припрема и реализује научноистраживачке и уметничке, стручне и друге врсте програма, као и националне и међународне пројекте а посебно пројекте уговорене са привредним предузећима или јавним установама.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314436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685800" y="2743200"/>
            <a:ext cx="82296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sr-Cyrl-RS" sz="4800" smtClean="0"/>
              <a:t>ХВАЛА НА ПАЖЊИ!</a:t>
            </a:r>
            <a:endParaRPr lang="sr-Latn-RS" sz="4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Студент у центру света рада</a:t>
            </a:r>
            <a:endParaRPr lang="sr-Latn-RS" altLang="sr-Latn-RS" sz="360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sr-Cyrl-RS" sz="2800"/>
              <a:t>Интернационализација високих струковних школа отвара низ проблема везаних за мобилност, регионалну и интернационалну истраживачку сарадњу и формирање заједничких студијских програма са иностраним високошколским установама. </a:t>
            </a:r>
            <a:endParaRPr lang="en-US" sz="2800" smtClean="0"/>
          </a:p>
          <a:p>
            <a:pPr>
              <a:spcBef>
                <a:spcPts val="0"/>
              </a:spcBef>
            </a:pPr>
            <a:r>
              <a:rPr lang="sr-Cyrl-RS" sz="2800" smtClean="0"/>
              <a:t>Динамика </a:t>
            </a:r>
            <a:r>
              <a:rPr lang="sr-Cyrl-RS" sz="2800"/>
              <a:t>и начин решавања ових проблема ће директно утицати на квалитет високог образовања и потпуно укључивање нашег високог образовања </a:t>
            </a:r>
            <a:r>
              <a:rPr lang="sr-Cyrl-RS" sz="2800" smtClean="0"/>
              <a:t>у</a:t>
            </a:r>
            <a:r>
              <a:rPr lang="en-US" sz="2800" smtClean="0"/>
              <a:t> </a:t>
            </a:r>
            <a:r>
              <a:rPr lang="sr-Cyrl-RS" sz="2800" smtClean="0"/>
              <a:t>европски </a:t>
            </a:r>
            <a:r>
              <a:rPr lang="sr-Cyrl-RS" sz="2800"/>
              <a:t>простор високог образовања.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xmlns="" val="176848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Студент у центру света рада</a:t>
            </a:r>
            <a:endParaRPr lang="sr-Latn-RS" altLang="sr-Latn-RS" sz="360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ru-RU" sz="2800"/>
              <a:t>Захтев савременог света је да високо образовање буде отворено према друштву, али и обрнуто, што захтева ангажовање и подршку послодаваца и државних структура. </a:t>
            </a:r>
            <a:endParaRPr lang="en-US" sz="2800" smtClean="0"/>
          </a:p>
          <a:p>
            <a:r>
              <a:rPr lang="ru-RU" sz="2800" smtClean="0"/>
              <a:t>Приоритет </a:t>
            </a:r>
            <a:r>
              <a:rPr lang="ru-RU" sz="2800"/>
              <a:t>земље која се налази у тешкој економској кризи свакако треба да буде подршка образовању и науци.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xmlns="" val="341302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Студент у центру света рада</a:t>
            </a:r>
            <a:endParaRPr lang="sr-Latn-RS" altLang="sr-Latn-RS" sz="360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smtClean="0"/>
              <a:t>Високе струковне школе имају велики значај и улогу сарадње привреде и образовања.</a:t>
            </a:r>
          </a:p>
          <a:p>
            <a:r>
              <a:rPr lang="ru-RU" sz="2800" smtClean="0"/>
              <a:t>Интерес државе Србије је да види на делу како може боље да се сарађује са привредом. </a:t>
            </a:r>
          </a:p>
          <a:p>
            <a:r>
              <a:rPr lang="ru-RU" sz="2800" smtClean="0"/>
              <a:t>Високе струковне школе су оне које сарадњу са привредом и о приватно-јавном партнерству, треба да преточе у пример добре праксе за све студијске програме.</a:t>
            </a:r>
            <a:endParaRPr lang="sr-Latn-RS" altLang="sr-Latn-RS" sz="2800" smtClean="0"/>
          </a:p>
        </p:txBody>
      </p:sp>
    </p:spTree>
    <p:extLst>
      <p:ext uri="{BB962C8B-B14F-4D97-AF65-F5344CB8AC3E}">
        <p14:creationId xmlns:p14="http://schemas.microsoft.com/office/powerpoint/2010/main" xmlns="" val="104525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Студент у центру света рада</a:t>
            </a:r>
            <a:endParaRPr lang="sr-Latn-RS" altLang="sr-Latn-RS" sz="360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smtClean="0"/>
              <a:t>Прави примери приватно-јавног партнерства треба да се појаве пре свега на високим струковним школама, као и да се интензивира међународна активност на том пољу. </a:t>
            </a:r>
          </a:p>
          <a:p>
            <a:r>
              <a:rPr lang="ru-RU" sz="2800" smtClean="0"/>
              <a:t>Министарство просвете, науке и технолошког развоја треба да помогне у прављењу бољег законског оквира за наше остварење и деловање. </a:t>
            </a:r>
            <a:endParaRPr lang="sr-Latn-RS" altLang="sr-Latn-R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Студент у центру света рада</a:t>
            </a:r>
            <a:endParaRPr lang="sr-Latn-RS" altLang="sr-Latn-RS" sz="360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smtClean="0"/>
              <a:t>Сваки наш пример добре праксе треба да буде идеја шта треба променити у Закону о високом образовању, како бисмо поспешили високе струковне школе и унапредили наш образовни систем у целини.</a:t>
            </a:r>
          </a:p>
          <a:p>
            <a:r>
              <a:rPr lang="sr-Cyrl-CS" sz="2800" smtClean="0"/>
              <a:t>Образовни систем у Србији још није повезан са привредом, али се очекује да ће Стратегија развоја образовања прилагодити образовање потребама тржишта рада.</a:t>
            </a:r>
            <a:endParaRPr lang="en-US" sz="2800" smtClean="0"/>
          </a:p>
          <a:p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altLang="sr-Latn-RS" sz="3600" smtClean="0"/>
              <a:t>Студент у центру света рада</a:t>
            </a:r>
            <a:endParaRPr lang="sr-Latn-RS" altLang="sr-Latn-RS" sz="360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smtClean="0"/>
              <a:t>У савременом друштву промене су непредвидљиве и константне, па је зато важно мислити на запослење младих, због чега се морају уводити нове дисциплине и образовање прилагођавати потребама тржишта.</a:t>
            </a:r>
          </a:p>
          <a:p>
            <a:r>
              <a:rPr lang="sr-Cyrl-RS" altLang="sr-Latn-RS" sz="2800" smtClean="0"/>
              <a:t>Циљне групе: Привреда и Високе струковне школе треба да дефинишу стандарде за односе и успостављање студирања, према потребама тржишта.</a:t>
            </a:r>
            <a:endParaRPr lang="sr-Latn-RS" altLang="sr-Latn-RS" sz="2800" smtClean="0"/>
          </a:p>
          <a:p>
            <a:endParaRPr lang="ru-RU" smtClean="0"/>
          </a:p>
          <a:p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&amp;#x0D;&amp;#x0A;Стандарди за докторске студије&amp;#x0D;&amp;#x0A;&amp;quot;&quot;/&gt;&lt;property id=&quot;20307&quot; value=&quot;262&quot;/&gt;&lt;/object&gt;&lt;object type=&quot;3&quot; unique_id=&quot;11940&quot;&gt;&lt;property id=&quot;20148&quot; value=&quot;5&quot;/&gt;&lt;property id=&quot;20300&quot; value=&quot;Slide 3 - &amp;quot;EQAR members&amp;quot;&quot;/&gt;&lt;property id=&quot;20307&quot; value=&quot;328&quot;/&gt;&lt;/object&gt;&lt;object type=&quot;3&quot; unique_id=&quot;12131&quot;&gt;&lt;property id=&quot;20148&quot; value=&quot;5&quot;/&gt;&lt;property id=&quot;20300&quot; value=&quot;Slide 4 - &amp;quot;EQAR members&amp;quot;&quot;/&gt;&lt;property id=&quot;20307&quot; value=&quot;330&quot;/&gt;&lt;/object&gt;&lt;object type=&quot;3&quot; unique_id=&quot;12253&quot;&gt;&lt;property id=&quot;20148&quot; value=&quot;5&quot;/&gt;&lt;property id=&quot;20300&quot; value=&quot;Slide 5 - &amp;quot;Стандарди за акредитацију студијских програма докторских студија&amp;quot;&quot;/&gt;&lt;property id=&quot;20307&quot; value=&quot;331&quot;/&gt;&lt;/object&gt;&lt;object type=&quot;3&quot; unique_id=&quot;12254&quot;&gt;&lt;property id=&quot;20148&quot; value=&quot;5&quot;/&gt;&lt;property id=&quot;20300&quot; value=&quot;Slide 6 - &amp;quot;Стандарди за акредитацију студијских програма докторских студија&amp;quot;&quot;/&gt;&lt;property id=&quot;20307&quot; value=&quot;332&quot;/&gt;&lt;/object&gt;&lt;object type=&quot;3&quot; unique_id=&quot;12335&quot;&gt;&lt;property id=&quot;20148&quot; value=&quot;5&quot;/&gt;&lt;property id=&quot;20300&quot; value=&quot;Slide 7 - &amp;quot;Стандарди за акредитацију студијских програма докторских студија&amp;quot;&quot;/&gt;&lt;property id=&quot;20307&quot; value=&quot;334&quot;/&gt;&lt;/object&gt;&lt;object type=&quot;3&quot; unique_id=&quot;12417&quot;&gt;&lt;property id=&quot;20148&quot; value=&quot;5&quot;/&gt;&lt;property id=&quot;20300&quot; value=&quot;Slide 8 - &amp;quot;Стандарди за акредитацију студијских програма докторских студија&amp;quot;&quot;/&gt;&lt;property id=&quot;20307&quot; value=&quot;335&quot;/&gt;&lt;/object&gt;&lt;object type=&quot;3&quot; unique_id=&quot;12558&quot;&gt;&lt;property id=&quot;20148&quot; value=&quot;5&quot;/&gt;&lt;property id=&quot;20300&quot; value=&quot;Slide 2 - &amp;quot;EQAR at a glance&amp;quot;&quot;/&gt;&lt;property id=&quot;20307&quot; value=&quot;338&quot;/&gt;&lt;/object&gt;&lt;object type=&quot;3&quot; unique_id=&quot;12559&quot;&gt;&lt;property id=&quot;20148&quot; value=&quot;5&quot;/&gt;&lt;property id=&quot;20300&quot; value=&quot;Slide 9 - &amp;quot;Стандарди за акредитацију студијских програма докторских студија&amp;quot;&quot;/&gt;&lt;property id=&quot;20307&quot; value=&quot;336&quot;/&gt;&lt;/object&gt;&lt;object type=&quot;3&quot; unique_id=&quot;12560&quot;&gt;&lt;property id=&quot;20148&quot; value=&quot;5&quot;/&gt;&lt;property id=&quot;20300&quot; value=&quot;Slide 10 - &amp;quot;Стандарди за акредитацију студијских програма докторских студија&amp;quot;&quot;/&gt;&lt;property id=&quot;20307&quot; value=&quot;337&quot;/&gt;&lt;/object&gt;&lt;object type=&quot;3&quot; unique_id=&quot;12652&quot;&gt;&lt;property id=&quot;20148&quot; value=&quot;5&quot;/&gt;&lt;property id=&quot;20300&quot; value=&quot;Slide 11 - &amp;quot;Стандарди за акредитацију студијских програма докторских студија&amp;quot;&quot;/&gt;&lt;property id=&quot;20307&quot; value=&quot;339&quot;/&gt;&lt;/object&gt;&lt;object type=&quot;3&quot; unique_id=&quot;12746&quot;&gt;&lt;property id=&quot;20148&quot; value=&quot;5&quot;/&gt;&lt;property id=&quot;20300&quot; value=&quot;Slide 12 - &amp;quot;Стандарди за акредитацију студијских програма докторских студија&amp;quot;&quot;/&gt;&lt;property id=&quot;20307&quot; value=&quot;340&quot;/&gt;&lt;/object&gt;&lt;object type=&quot;3&quot; unique_id=&quot;12843&quot;&gt;&lt;property id=&quot;20148&quot; value=&quot;5&quot;/&gt;&lt;property id=&quot;20300&quot; value=&quot;Slide 13 - &amp;quot;Стандарди за акредитацију студијских програма докторских студија&amp;quot;&quot;/&gt;&lt;property id=&quot;20307&quot; value=&quot;341&quot;/&gt;&lt;/object&gt;&lt;object type=&quot;3&quot; unique_id=&quot;12943&quot;&gt;&lt;property id=&quot;20148&quot; value=&quot;5&quot;/&gt;&lt;property id=&quot;20300&quot; value=&quot;Slide 14 - &amp;quot;Измена поступка за  акредитацију  ВШУ и студијских програма&amp;quot;&quot;/&gt;&lt;property id=&quot;20307&quot; value=&quot;34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2235</TotalTime>
  <Words>1888</Words>
  <Application>Microsoft Office PowerPoint</Application>
  <PresentationFormat>On-screen Show (4:3)</PresentationFormat>
  <Paragraphs>323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Default Design</vt:lpstr>
      <vt:lpstr> ПРОФИЛИСАЊЕ ВИСОКОГ СТРУКОВНОГ ОБРАЗОВАЊА И ВЕЗА СА ИНДУСТРИЈОМ </vt:lpstr>
      <vt:lpstr>Студент у центру света рада</vt:lpstr>
      <vt:lpstr>Студент у центру света рада</vt:lpstr>
      <vt:lpstr>Студент у центру света рада</vt:lpstr>
      <vt:lpstr>Студент у центру света рада</vt:lpstr>
      <vt:lpstr>Студент у центру света рада</vt:lpstr>
      <vt:lpstr>Студент у центру света рада</vt:lpstr>
      <vt:lpstr>Студент у центру света рада</vt:lpstr>
      <vt:lpstr>Студент у центру света рада</vt:lpstr>
      <vt:lpstr>Студент у центру света рада</vt:lpstr>
      <vt:lpstr>Стручна пракса</vt:lpstr>
      <vt:lpstr>Стручна пракса</vt:lpstr>
      <vt:lpstr>Стручна пракса</vt:lpstr>
      <vt:lpstr>Стручна пракса</vt:lpstr>
      <vt:lpstr>Стручна пракса</vt:lpstr>
      <vt:lpstr>Стручна пракса</vt:lpstr>
      <vt:lpstr>Стручна пракса</vt:lpstr>
      <vt:lpstr>Стручна пракса</vt:lpstr>
      <vt:lpstr>Завршни рад</vt:lpstr>
      <vt:lpstr>Наставно особље</vt:lpstr>
      <vt:lpstr>Наставно особље</vt:lpstr>
      <vt:lpstr>Наставно особље</vt:lpstr>
      <vt:lpstr>Научно истраживачки рад</vt:lpstr>
      <vt:lpstr>Систем образовања у нашој земљи</vt:lpstr>
      <vt:lpstr>Акредитовани студијски програми ОСС Основне струковне студије</vt:lpstr>
      <vt:lpstr>Акредитовани студијски програми ОСС Основне струковне студије</vt:lpstr>
      <vt:lpstr>Акредитовани студијски програми ОСС Основне струковне студије</vt:lpstr>
      <vt:lpstr>Акредитовани студијски програми ОСС Основне струковне студије</vt:lpstr>
      <vt:lpstr>Акредитовани студијски програми ССС Специјалистичке струковне студије</vt:lpstr>
      <vt:lpstr>Акредитовани студијски програми ССС Специјалистичке струковне студије</vt:lpstr>
      <vt:lpstr>Акредитовани студијски програми ССС Специјалистичке струковне студије</vt:lpstr>
      <vt:lpstr>Акредитовани студијски програми ССС Специјалистичке струковне студије</vt:lpstr>
      <vt:lpstr>Закључци</vt:lpstr>
      <vt:lpstr>Закључци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ajam</dc:creator>
  <cp:lastModifiedBy>Pedja</cp:lastModifiedBy>
  <cp:revision>218</cp:revision>
  <cp:lastPrinted>1601-01-01T00:00:00Z</cp:lastPrinted>
  <dcterms:created xsi:type="dcterms:W3CDTF">2010-04-26T14:26:06Z</dcterms:created>
  <dcterms:modified xsi:type="dcterms:W3CDTF">2015-04-02T11:37:13Z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